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1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9440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0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285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57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74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7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8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0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5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2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4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DDD5-9A18-45D1-8422-A30E91E99476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AF8F65-9748-47B6-A261-40006B567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26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Foreign/Second Language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One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03" y="498305"/>
            <a:ext cx="1750682" cy="176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Acquisition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more significant distinction is made between acquisition and learning. The</a:t>
            </a:r>
          </a:p>
          <a:p>
            <a:r>
              <a:rPr lang="en-US" dirty="0"/>
              <a:t>term </a:t>
            </a:r>
            <a:r>
              <a:rPr lang="en-US" b="1" dirty="0"/>
              <a:t>acquisition </a:t>
            </a:r>
            <a:r>
              <a:rPr lang="en-US" dirty="0"/>
              <a:t>is used to refer to the gradual development of ability in a</a:t>
            </a:r>
          </a:p>
          <a:p>
            <a:r>
              <a:rPr lang="en-US" dirty="0"/>
              <a:t>language by using it naturally in communicative situations with others who</a:t>
            </a:r>
          </a:p>
          <a:p>
            <a:r>
              <a:rPr lang="en-US" dirty="0"/>
              <a:t>know the language. The term </a:t>
            </a:r>
            <a:r>
              <a:rPr lang="en-US" b="1" dirty="0"/>
              <a:t>learning</a:t>
            </a:r>
            <a:r>
              <a:rPr lang="en-US" dirty="0"/>
              <a:t>, however, applies to a more conscious</a:t>
            </a:r>
          </a:p>
          <a:p>
            <a:r>
              <a:rPr lang="en-US" dirty="0"/>
              <a:t>process of accumulating knowledge of the features, such as vocabulary and</a:t>
            </a:r>
          </a:p>
          <a:p>
            <a:r>
              <a:rPr lang="en-US" dirty="0"/>
              <a:t>grammar, of a language, typically in an institutional setting. (Mathematics, for</a:t>
            </a:r>
          </a:p>
          <a:p>
            <a:r>
              <a:rPr lang="en-US" dirty="0"/>
              <a:t>example, is learned, not acquired.)</a:t>
            </a:r>
          </a:p>
        </p:txBody>
      </p:sp>
    </p:spTree>
    <p:extLst>
      <p:ext uri="{BB962C8B-B14F-4D97-AF65-F5344CB8AC3E}">
        <p14:creationId xmlns:p14="http://schemas.microsoft.com/office/powerpoint/2010/main" val="202402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Activities associated with learning have traditionally been used in language</a:t>
            </a:r>
          </a:p>
          <a:p>
            <a:r>
              <a:rPr lang="en-US" dirty="0">
                <a:latin typeface="TimesNewRomanPS"/>
              </a:rPr>
              <a:t>teaching in schools and have a tendency, when successful, to result in more</a:t>
            </a:r>
          </a:p>
          <a:p>
            <a:r>
              <a:rPr lang="en-US" dirty="0">
                <a:latin typeface="TimesNewRomanPS"/>
              </a:rPr>
              <a:t>knowledge ‘about’ the language (as demonstrated in tests) than fluency in actually</a:t>
            </a:r>
          </a:p>
          <a:p>
            <a:r>
              <a:rPr lang="en-US" dirty="0">
                <a:latin typeface="TimesNewRomanPS"/>
              </a:rPr>
              <a:t>using the language (as demonstrated in social interaction). Activities associated</a:t>
            </a:r>
          </a:p>
          <a:p>
            <a:r>
              <a:rPr lang="en-US" dirty="0">
                <a:latin typeface="TimesNewRomanPS"/>
              </a:rPr>
              <a:t>with acquisition are those experienced by the young child and, by analogy,</a:t>
            </a:r>
          </a:p>
          <a:p>
            <a:r>
              <a:rPr lang="en-US" dirty="0">
                <a:latin typeface="TimesNewRomanPS"/>
              </a:rPr>
              <a:t>those who ‘pick up’ a second language from long periods spent in interaction,</a:t>
            </a:r>
          </a:p>
          <a:p>
            <a:r>
              <a:rPr lang="en-US" dirty="0">
                <a:latin typeface="TimesNewRomanPS"/>
              </a:rPr>
              <a:t>constantly using the language, with native speakers of the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9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Acquisition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most people, the experience with an L2 is fundamentally different from their</a:t>
            </a:r>
          </a:p>
          <a:p>
            <a:r>
              <a:rPr lang="en-US" dirty="0"/>
              <a:t>L1 experience and it is hardly conducive to acquisition. They usually encounter</a:t>
            </a:r>
          </a:p>
          <a:p>
            <a:r>
              <a:rPr lang="en-US" dirty="0"/>
              <a:t>the L2 during their teenage or adult years, in a few hours each week of school</a:t>
            </a:r>
          </a:p>
          <a:p>
            <a:r>
              <a:rPr lang="en-US" dirty="0"/>
              <a:t>time (rather than via the constant interaction experienced as a child), with a lot of</a:t>
            </a:r>
          </a:p>
          <a:p>
            <a:r>
              <a:rPr lang="en-US" dirty="0"/>
              <a:t>other things going on (young children have little else to do), and with an already</a:t>
            </a:r>
          </a:p>
          <a:p>
            <a:r>
              <a:rPr lang="en-US" dirty="0"/>
              <a:t>known language available for most of their daily communicative requirements.</a:t>
            </a:r>
          </a:p>
        </p:txBody>
      </p:sp>
    </p:spTree>
    <p:extLst>
      <p:ext uri="{BB962C8B-B14F-4D97-AF65-F5344CB8AC3E}">
        <p14:creationId xmlns:p14="http://schemas.microsoft.com/office/powerpoint/2010/main" val="2362841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Despite the fact that insufficient time, focus and incentive undermine many L2</a:t>
            </a:r>
          </a:p>
          <a:p>
            <a:r>
              <a:rPr lang="en-US" dirty="0">
                <a:latin typeface="TimesNewRomanPS"/>
              </a:rPr>
              <a:t>learning attempts, there are some individuals who seem to be able to overcome</a:t>
            </a:r>
          </a:p>
          <a:p>
            <a:r>
              <a:rPr lang="en-US" dirty="0">
                <a:latin typeface="TimesNewRomanPS"/>
              </a:rPr>
              <a:t>the difficulties and develop an ability to use the L2 quite effectively, though not</a:t>
            </a:r>
          </a:p>
          <a:p>
            <a:r>
              <a:rPr lang="en-US" dirty="0">
                <a:latin typeface="TimesNewRomanPS"/>
              </a:rPr>
              <a:t>usually sounding like a native speaker (i.e. someone for whom it is an L1).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2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Foreign Language Vs. Second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English in India</a:t>
            </a:r>
          </a:p>
          <a:p>
            <a:pPr algn="ctr"/>
            <a:r>
              <a:rPr lang="en-US" dirty="0" smtClean="0"/>
              <a:t>English in Iraq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7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Applied Linguistics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Approach</a:t>
            </a:r>
          </a:p>
          <a:p>
            <a:r>
              <a:rPr lang="en-US" dirty="0" smtClean="0"/>
              <a:t>Method</a:t>
            </a:r>
          </a:p>
          <a:p>
            <a:r>
              <a:rPr lang="en-US" dirty="0" smtClean="0"/>
              <a:t>Technique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270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357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TimesNewRomanPS</vt:lpstr>
      <vt:lpstr>Trebuchet MS</vt:lpstr>
      <vt:lpstr>Wingdings 3</vt:lpstr>
      <vt:lpstr>Facet</vt:lpstr>
      <vt:lpstr>Foreign/Second Language Learning</vt:lpstr>
      <vt:lpstr>Acquisition and Learning</vt:lpstr>
      <vt:lpstr>PowerPoint Presentation</vt:lpstr>
      <vt:lpstr>Acquisition Barriers</vt:lpstr>
      <vt:lpstr>PowerPoint Presentation</vt:lpstr>
      <vt:lpstr>Foreign Language Vs. Second Language</vt:lpstr>
      <vt:lpstr>Applied Linguistics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Foreign/Second Language Learning</dc:title>
  <dc:creator>Maher</dc:creator>
  <cp:lastModifiedBy>Maher</cp:lastModifiedBy>
  <cp:revision>4</cp:revision>
  <dcterms:created xsi:type="dcterms:W3CDTF">2021-02-28T06:11:23Z</dcterms:created>
  <dcterms:modified xsi:type="dcterms:W3CDTF">2021-02-28T06:59:22Z</dcterms:modified>
</cp:coreProperties>
</file>